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69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2" r:id="rId12"/>
    <p:sldId id="273" r:id="rId13"/>
    <p:sldId id="270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5DEF2-7F21-3842-9063-BC39ADAC52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</dgm:pt>
    <dgm:pt modelId="{A6EFABC3-FAD7-8D4E-8D01-E53F5D3A3E24}">
      <dgm:prSet phldrT="[Text]" custT="1"/>
      <dgm:spPr/>
      <dgm:t>
        <a:bodyPr/>
        <a:lstStyle/>
        <a:p>
          <a:pPr algn="ctr"/>
          <a:r>
            <a:rPr lang="en-US" sz="2000" dirty="0"/>
            <a:t>376</a:t>
          </a:r>
          <a:r>
            <a:rPr lang="bg-BG" sz="2000" dirty="0"/>
            <a:t> ЖЕРТВИ НА ПЪТЯ</a:t>
          </a:r>
          <a:endParaRPr lang="en-GB" sz="2000" dirty="0"/>
        </a:p>
      </dgm:t>
    </dgm:pt>
    <dgm:pt modelId="{2C310380-0D03-DB41-888C-B6EE48D1AA10}" type="parTrans" cxnId="{D41987A9-20BE-224A-9D5D-303B01ACAE8F}">
      <dgm:prSet/>
      <dgm:spPr/>
      <dgm:t>
        <a:bodyPr/>
        <a:lstStyle/>
        <a:p>
          <a:endParaRPr lang="en-GB"/>
        </a:p>
      </dgm:t>
    </dgm:pt>
    <dgm:pt modelId="{900FB545-1ED4-564E-B232-02110C9CB8B6}" type="sibTrans" cxnId="{D41987A9-20BE-224A-9D5D-303B01ACAE8F}">
      <dgm:prSet/>
      <dgm:spPr/>
      <dgm:t>
        <a:bodyPr/>
        <a:lstStyle/>
        <a:p>
          <a:endParaRPr lang="en-GB"/>
        </a:p>
      </dgm:t>
    </dgm:pt>
    <dgm:pt modelId="{D35EFFE3-B2BC-6E43-AEA7-2AAA207140DE}">
      <dgm:prSet phldrT="[Text]" custT="1"/>
      <dgm:spPr/>
      <dgm:t>
        <a:bodyPr/>
        <a:lstStyle/>
        <a:p>
          <a:pPr algn="ctr"/>
          <a:r>
            <a:rPr lang="en-US" sz="2000" dirty="0"/>
            <a:t>7594</a:t>
          </a:r>
          <a:r>
            <a:rPr lang="bg-BG" sz="2000" dirty="0"/>
            <a:t> РАНЕНИ</a:t>
          </a:r>
          <a:endParaRPr lang="en-GB" sz="2000" dirty="0"/>
        </a:p>
      </dgm:t>
    </dgm:pt>
    <dgm:pt modelId="{6B6885CA-3AC6-CC45-BA0B-A0D4D746676C}" type="parTrans" cxnId="{E1A68075-5A9E-7349-B493-BD1957ACA23B}">
      <dgm:prSet/>
      <dgm:spPr/>
      <dgm:t>
        <a:bodyPr/>
        <a:lstStyle/>
        <a:p>
          <a:endParaRPr lang="en-GB"/>
        </a:p>
      </dgm:t>
    </dgm:pt>
    <dgm:pt modelId="{71108590-BEE9-DB41-A538-B70B9FE461A9}" type="sibTrans" cxnId="{E1A68075-5A9E-7349-B493-BD1957ACA23B}">
      <dgm:prSet/>
      <dgm:spPr/>
      <dgm:t>
        <a:bodyPr/>
        <a:lstStyle/>
        <a:p>
          <a:endParaRPr lang="en-GB"/>
        </a:p>
      </dgm:t>
    </dgm:pt>
    <dgm:pt modelId="{78895D84-D3DE-E040-BC3A-9B4F344EF38C}">
      <dgm:prSet phldrT="[Text]" custT="1"/>
      <dgm:spPr/>
      <dgm:t>
        <a:bodyPr/>
        <a:lstStyle/>
        <a:p>
          <a:pPr algn="ctr"/>
          <a:r>
            <a:rPr lang="bg-BG" sz="2000" dirty="0"/>
            <a:t>6</a:t>
          </a:r>
          <a:r>
            <a:rPr lang="en-US" sz="2000" dirty="0"/>
            <a:t>032</a:t>
          </a:r>
          <a:r>
            <a:rPr lang="bg-BG" sz="2000" dirty="0"/>
            <a:t> ПРОИШЕСТВИЯ</a:t>
          </a:r>
          <a:endParaRPr lang="en-GB" sz="2000" dirty="0"/>
        </a:p>
      </dgm:t>
    </dgm:pt>
    <dgm:pt modelId="{29C9DC96-B655-9A47-BC99-F51F7D891DFC}" type="parTrans" cxnId="{5CB0767C-19E6-9D43-AC87-DDC0256D65FA}">
      <dgm:prSet/>
      <dgm:spPr/>
      <dgm:t>
        <a:bodyPr/>
        <a:lstStyle/>
        <a:p>
          <a:endParaRPr lang="en-GB"/>
        </a:p>
      </dgm:t>
    </dgm:pt>
    <dgm:pt modelId="{46CA5DC0-82F3-1549-8410-DFA584858F80}" type="sibTrans" cxnId="{5CB0767C-19E6-9D43-AC87-DDC0256D65FA}">
      <dgm:prSet/>
      <dgm:spPr/>
      <dgm:t>
        <a:bodyPr/>
        <a:lstStyle/>
        <a:p>
          <a:endParaRPr lang="en-GB"/>
        </a:p>
      </dgm:t>
    </dgm:pt>
    <dgm:pt modelId="{4070C27E-0A37-F74E-AF2E-CF4C25AEC94F}" type="pres">
      <dgm:prSet presAssocID="{6FC5DEF2-7F21-3842-9063-BC39ADAC52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0ACFD8-C00B-A248-8850-C46752B18F63}" type="pres">
      <dgm:prSet presAssocID="{78895D84-D3DE-E040-BC3A-9B4F344EF38C}" presName="hierRoot1" presStyleCnt="0"/>
      <dgm:spPr/>
    </dgm:pt>
    <dgm:pt modelId="{A1D1E968-338F-9245-B77F-D6ECBD40F312}" type="pres">
      <dgm:prSet presAssocID="{78895D84-D3DE-E040-BC3A-9B4F344EF38C}" presName="composite" presStyleCnt="0"/>
      <dgm:spPr/>
    </dgm:pt>
    <dgm:pt modelId="{DD325C81-28E6-3D44-ACD2-807AE0F6A8CA}" type="pres">
      <dgm:prSet presAssocID="{78895D84-D3DE-E040-BC3A-9B4F344EF38C}" presName="background" presStyleLbl="node0" presStyleIdx="0" presStyleCnt="3"/>
      <dgm:spPr/>
    </dgm:pt>
    <dgm:pt modelId="{EAD326F8-CD07-4545-BAC4-C530FC5F0998}" type="pres">
      <dgm:prSet presAssocID="{78895D84-D3DE-E040-BC3A-9B4F344EF38C}" presName="text" presStyleLbl="fgAcc0" presStyleIdx="0" presStyleCnt="3" custScaleX="122222">
        <dgm:presLayoutVars>
          <dgm:chPref val="3"/>
        </dgm:presLayoutVars>
      </dgm:prSet>
      <dgm:spPr/>
    </dgm:pt>
    <dgm:pt modelId="{A80354C3-C632-2843-A618-786359249B87}" type="pres">
      <dgm:prSet presAssocID="{78895D84-D3DE-E040-BC3A-9B4F344EF38C}" presName="hierChild2" presStyleCnt="0"/>
      <dgm:spPr/>
    </dgm:pt>
    <dgm:pt modelId="{9921064D-31CF-8545-B053-47ECDC57C42D}" type="pres">
      <dgm:prSet presAssocID="{D35EFFE3-B2BC-6E43-AEA7-2AAA207140DE}" presName="hierRoot1" presStyleCnt="0"/>
      <dgm:spPr/>
    </dgm:pt>
    <dgm:pt modelId="{7597FAA5-F831-1C4F-9CE4-F17C441A1111}" type="pres">
      <dgm:prSet presAssocID="{D35EFFE3-B2BC-6E43-AEA7-2AAA207140DE}" presName="composite" presStyleCnt="0"/>
      <dgm:spPr/>
    </dgm:pt>
    <dgm:pt modelId="{668FE258-5D51-5B4E-A077-7DC2E06FB0BF}" type="pres">
      <dgm:prSet presAssocID="{D35EFFE3-B2BC-6E43-AEA7-2AAA207140DE}" presName="background" presStyleLbl="node0" presStyleIdx="1" presStyleCnt="3"/>
      <dgm:spPr/>
    </dgm:pt>
    <dgm:pt modelId="{D04BD814-021E-2246-BCEE-1BE9C5C691AA}" type="pres">
      <dgm:prSet presAssocID="{D35EFFE3-B2BC-6E43-AEA7-2AAA207140DE}" presName="text" presStyleLbl="fgAcc0" presStyleIdx="1" presStyleCnt="3">
        <dgm:presLayoutVars>
          <dgm:chPref val="3"/>
        </dgm:presLayoutVars>
      </dgm:prSet>
      <dgm:spPr/>
    </dgm:pt>
    <dgm:pt modelId="{519D5E79-BFCA-CB40-89DF-6848049A1951}" type="pres">
      <dgm:prSet presAssocID="{D35EFFE3-B2BC-6E43-AEA7-2AAA207140DE}" presName="hierChild2" presStyleCnt="0"/>
      <dgm:spPr/>
    </dgm:pt>
    <dgm:pt modelId="{EE6220F1-FCF3-884D-9517-2685E486D2E9}" type="pres">
      <dgm:prSet presAssocID="{A6EFABC3-FAD7-8D4E-8D01-E53F5D3A3E24}" presName="hierRoot1" presStyleCnt="0"/>
      <dgm:spPr/>
    </dgm:pt>
    <dgm:pt modelId="{3C75B767-CBE8-B743-9366-96C6869B625D}" type="pres">
      <dgm:prSet presAssocID="{A6EFABC3-FAD7-8D4E-8D01-E53F5D3A3E24}" presName="composite" presStyleCnt="0"/>
      <dgm:spPr/>
    </dgm:pt>
    <dgm:pt modelId="{CAE8D03D-1EB9-4D46-965F-556C419BB006}" type="pres">
      <dgm:prSet presAssocID="{A6EFABC3-FAD7-8D4E-8D01-E53F5D3A3E24}" presName="background" presStyleLbl="node0" presStyleIdx="2" presStyleCnt="3"/>
      <dgm:spPr/>
    </dgm:pt>
    <dgm:pt modelId="{C491939A-93F8-C940-A63D-83B9EBA9489A}" type="pres">
      <dgm:prSet presAssocID="{A6EFABC3-FAD7-8D4E-8D01-E53F5D3A3E24}" presName="text" presStyleLbl="fgAcc0" presStyleIdx="2" presStyleCnt="3">
        <dgm:presLayoutVars>
          <dgm:chPref val="3"/>
        </dgm:presLayoutVars>
      </dgm:prSet>
      <dgm:spPr/>
    </dgm:pt>
    <dgm:pt modelId="{6AD4413B-79F6-C740-BFD0-D8D050BB8F39}" type="pres">
      <dgm:prSet presAssocID="{A6EFABC3-FAD7-8D4E-8D01-E53F5D3A3E24}" presName="hierChild2" presStyleCnt="0"/>
      <dgm:spPr/>
    </dgm:pt>
  </dgm:ptLst>
  <dgm:cxnLst>
    <dgm:cxn modelId="{8EA31848-F1F5-6148-AAC0-DAED7CF50001}" type="presOf" srcId="{78895D84-D3DE-E040-BC3A-9B4F344EF38C}" destId="{EAD326F8-CD07-4545-BAC4-C530FC5F0998}" srcOrd="0" destOrd="0" presId="urn:microsoft.com/office/officeart/2005/8/layout/hierarchy1"/>
    <dgm:cxn modelId="{8C00E352-0A43-2149-A831-F01D1BD30BEC}" type="presOf" srcId="{6FC5DEF2-7F21-3842-9063-BC39ADAC527C}" destId="{4070C27E-0A37-F74E-AF2E-CF4C25AEC94F}" srcOrd="0" destOrd="0" presId="urn:microsoft.com/office/officeart/2005/8/layout/hierarchy1"/>
    <dgm:cxn modelId="{E1A68075-5A9E-7349-B493-BD1957ACA23B}" srcId="{6FC5DEF2-7F21-3842-9063-BC39ADAC527C}" destId="{D35EFFE3-B2BC-6E43-AEA7-2AAA207140DE}" srcOrd="1" destOrd="0" parTransId="{6B6885CA-3AC6-CC45-BA0B-A0D4D746676C}" sibTransId="{71108590-BEE9-DB41-A538-B70B9FE461A9}"/>
    <dgm:cxn modelId="{5CB0767C-19E6-9D43-AC87-DDC0256D65FA}" srcId="{6FC5DEF2-7F21-3842-9063-BC39ADAC527C}" destId="{78895D84-D3DE-E040-BC3A-9B4F344EF38C}" srcOrd="0" destOrd="0" parTransId="{29C9DC96-B655-9A47-BC99-F51F7D891DFC}" sibTransId="{46CA5DC0-82F3-1549-8410-DFA584858F80}"/>
    <dgm:cxn modelId="{D41987A9-20BE-224A-9D5D-303B01ACAE8F}" srcId="{6FC5DEF2-7F21-3842-9063-BC39ADAC527C}" destId="{A6EFABC3-FAD7-8D4E-8D01-E53F5D3A3E24}" srcOrd="2" destOrd="0" parTransId="{2C310380-0D03-DB41-888C-B6EE48D1AA10}" sibTransId="{900FB545-1ED4-564E-B232-02110C9CB8B6}"/>
    <dgm:cxn modelId="{2FDF83BC-B6DC-C444-B9CD-E2F7E66EC355}" type="presOf" srcId="{D35EFFE3-B2BC-6E43-AEA7-2AAA207140DE}" destId="{D04BD814-021E-2246-BCEE-1BE9C5C691AA}" srcOrd="0" destOrd="0" presId="urn:microsoft.com/office/officeart/2005/8/layout/hierarchy1"/>
    <dgm:cxn modelId="{5521E8BD-FDE3-7D42-A146-B3762DD7B593}" type="presOf" srcId="{A6EFABC3-FAD7-8D4E-8D01-E53F5D3A3E24}" destId="{C491939A-93F8-C940-A63D-83B9EBA9489A}" srcOrd="0" destOrd="0" presId="urn:microsoft.com/office/officeart/2005/8/layout/hierarchy1"/>
    <dgm:cxn modelId="{4AEF13B3-3DE2-3149-9CCF-DC4412B19BFC}" type="presParOf" srcId="{4070C27E-0A37-F74E-AF2E-CF4C25AEC94F}" destId="{F40ACFD8-C00B-A248-8850-C46752B18F63}" srcOrd="0" destOrd="0" presId="urn:microsoft.com/office/officeart/2005/8/layout/hierarchy1"/>
    <dgm:cxn modelId="{F5091CC3-4D7C-7D47-8E0B-A423FBA1AAC0}" type="presParOf" srcId="{F40ACFD8-C00B-A248-8850-C46752B18F63}" destId="{A1D1E968-338F-9245-B77F-D6ECBD40F312}" srcOrd="0" destOrd="0" presId="urn:microsoft.com/office/officeart/2005/8/layout/hierarchy1"/>
    <dgm:cxn modelId="{500B53BC-DBB5-2D4A-B9F2-0C81AE2ABE52}" type="presParOf" srcId="{A1D1E968-338F-9245-B77F-D6ECBD40F312}" destId="{DD325C81-28E6-3D44-ACD2-807AE0F6A8CA}" srcOrd="0" destOrd="0" presId="urn:microsoft.com/office/officeart/2005/8/layout/hierarchy1"/>
    <dgm:cxn modelId="{E799D154-E95C-5C45-ACD1-D53F767B423B}" type="presParOf" srcId="{A1D1E968-338F-9245-B77F-D6ECBD40F312}" destId="{EAD326F8-CD07-4545-BAC4-C530FC5F0998}" srcOrd="1" destOrd="0" presId="urn:microsoft.com/office/officeart/2005/8/layout/hierarchy1"/>
    <dgm:cxn modelId="{E51223E3-B779-F04A-9EEB-8E32C9672322}" type="presParOf" srcId="{F40ACFD8-C00B-A248-8850-C46752B18F63}" destId="{A80354C3-C632-2843-A618-786359249B87}" srcOrd="1" destOrd="0" presId="urn:microsoft.com/office/officeart/2005/8/layout/hierarchy1"/>
    <dgm:cxn modelId="{A5C43F8F-281C-214C-B70C-850F05EF79B2}" type="presParOf" srcId="{4070C27E-0A37-F74E-AF2E-CF4C25AEC94F}" destId="{9921064D-31CF-8545-B053-47ECDC57C42D}" srcOrd="1" destOrd="0" presId="urn:microsoft.com/office/officeart/2005/8/layout/hierarchy1"/>
    <dgm:cxn modelId="{F3C687F0-95D2-054D-978E-8D1143D33315}" type="presParOf" srcId="{9921064D-31CF-8545-B053-47ECDC57C42D}" destId="{7597FAA5-F831-1C4F-9CE4-F17C441A1111}" srcOrd="0" destOrd="0" presId="urn:microsoft.com/office/officeart/2005/8/layout/hierarchy1"/>
    <dgm:cxn modelId="{E266C9E6-3AF2-DC47-B50E-617B4464C569}" type="presParOf" srcId="{7597FAA5-F831-1C4F-9CE4-F17C441A1111}" destId="{668FE258-5D51-5B4E-A077-7DC2E06FB0BF}" srcOrd="0" destOrd="0" presId="urn:microsoft.com/office/officeart/2005/8/layout/hierarchy1"/>
    <dgm:cxn modelId="{1B7B1A5E-A227-7D4C-AA88-D57760CC87B5}" type="presParOf" srcId="{7597FAA5-F831-1C4F-9CE4-F17C441A1111}" destId="{D04BD814-021E-2246-BCEE-1BE9C5C691AA}" srcOrd="1" destOrd="0" presId="urn:microsoft.com/office/officeart/2005/8/layout/hierarchy1"/>
    <dgm:cxn modelId="{BAB4926B-40B6-5843-8D44-DECA9695DF30}" type="presParOf" srcId="{9921064D-31CF-8545-B053-47ECDC57C42D}" destId="{519D5E79-BFCA-CB40-89DF-6848049A1951}" srcOrd="1" destOrd="0" presId="urn:microsoft.com/office/officeart/2005/8/layout/hierarchy1"/>
    <dgm:cxn modelId="{701F56CB-9596-CA45-83E1-2FFA84EDBA06}" type="presParOf" srcId="{4070C27E-0A37-F74E-AF2E-CF4C25AEC94F}" destId="{EE6220F1-FCF3-884D-9517-2685E486D2E9}" srcOrd="2" destOrd="0" presId="urn:microsoft.com/office/officeart/2005/8/layout/hierarchy1"/>
    <dgm:cxn modelId="{917A146B-AFA4-7E40-B730-9353887A1229}" type="presParOf" srcId="{EE6220F1-FCF3-884D-9517-2685E486D2E9}" destId="{3C75B767-CBE8-B743-9366-96C6869B625D}" srcOrd="0" destOrd="0" presId="urn:microsoft.com/office/officeart/2005/8/layout/hierarchy1"/>
    <dgm:cxn modelId="{D7199F9E-34AC-2940-88E4-98629A09B151}" type="presParOf" srcId="{3C75B767-CBE8-B743-9366-96C6869B625D}" destId="{CAE8D03D-1EB9-4D46-965F-556C419BB006}" srcOrd="0" destOrd="0" presId="urn:microsoft.com/office/officeart/2005/8/layout/hierarchy1"/>
    <dgm:cxn modelId="{F4DCE025-2B66-674C-8FEA-F6950E5ECE1B}" type="presParOf" srcId="{3C75B767-CBE8-B743-9366-96C6869B625D}" destId="{C491939A-93F8-C940-A63D-83B9EBA9489A}" srcOrd="1" destOrd="0" presId="urn:microsoft.com/office/officeart/2005/8/layout/hierarchy1"/>
    <dgm:cxn modelId="{5B0F3528-B9CA-C74E-8C57-29D6B1457850}" type="presParOf" srcId="{EE6220F1-FCF3-884D-9517-2685E486D2E9}" destId="{6AD4413B-79F6-C740-BFD0-D8D050BB8F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25C81-28E6-3D44-ACD2-807AE0F6A8CA}">
      <dsp:nvSpPr>
        <dsp:cNvPr id="0" name=""/>
        <dsp:cNvSpPr/>
      </dsp:nvSpPr>
      <dsp:spPr>
        <a:xfrm>
          <a:off x="2097" y="1758740"/>
          <a:ext cx="2312428" cy="1201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326F8-CD07-4545-BAC4-C530FC5F0998}">
      <dsp:nvSpPr>
        <dsp:cNvPr id="0" name=""/>
        <dsp:cNvSpPr/>
      </dsp:nvSpPr>
      <dsp:spPr>
        <a:xfrm>
          <a:off x="212318" y="1958450"/>
          <a:ext cx="2312428" cy="1201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kern="1200" dirty="0"/>
            <a:t>6</a:t>
          </a:r>
          <a:r>
            <a:rPr lang="en-US" sz="2000" kern="1200" dirty="0"/>
            <a:t>032</a:t>
          </a:r>
          <a:r>
            <a:rPr lang="bg-BG" sz="2000" kern="1200" dirty="0"/>
            <a:t> ПРОИШЕСТВИЯ</a:t>
          </a:r>
          <a:endParaRPr lang="en-GB" sz="2000" kern="1200" dirty="0"/>
        </a:p>
      </dsp:txBody>
      <dsp:txXfrm>
        <a:off x="247506" y="1993638"/>
        <a:ext cx="2242052" cy="1131037"/>
      </dsp:txXfrm>
    </dsp:sp>
    <dsp:sp modelId="{668FE258-5D51-5B4E-A077-7DC2E06FB0BF}">
      <dsp:nvSpPr>
        <dsp:cNvPr id="0" name=""/>
        <dsp:cNvSpPr/>
      </dsp:nvSpPr>
      <dsp:spPr>
        <a:xfrm>
          <a:off x="2734968" y="1758740"/>
          <a:ext cx="1891990" cy="1201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BD814-021E-2246-BCEE-1BE9C5C691AA}">
      <dsp:nvSpPr>
        <dsp:cNvPr id="0" name=""/>
        <dsp:cNvSpPr/>
      </dsp:nvSpPr>
      <dsp:spPr>
        <a:xfrm>
          <a:off x="2945189" y="1958450"/>
          <a:ext cx="1891990" cy="1201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7594</a:t>
          </a:r>
          <a:r>
            <a:rPr lang="bg-BG" sz="2000" kern="1200" dirty="0"/>
            <a:t> РАНЕНИ</a:t>
          </a:r>
          <a:endParaRPr lang="en-GB" sz="2000" kern="1200" dirty="0"/>
        </a:p>
      </dsp:txBody>
      <dsp:txXfrm>
        <a:off x="2980377" y="1993638"/>
        <a:ext cx="1821614" cy="1131037"/>
      </dsp:txXfrm>
    </dsp:sp>
    <dsp:sp modelId="{CAE8D03D-1EB9-4D46-965F-556C419BB006}">
      <dsp:nvSpPr>
        <dsp:cNvPr id="0" name=""/>
        <dsp:cNvSpPr/>
      </dsp:nvSpPr>
      <dsp:spPr>
        <a:xfrm>
          <a:off x="5047401" y="1758740"/>
          <a:ext cx="1891990" cy="1201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1939A-93F8-C940-A63D-83B9EBA9489A}">
      <dsp:nvSpPr>
        <dsp:cNvPr id="0" name=""/>
        <dsp:cNvSpPr/>
      </dsp:nvSpPr>
      <dsp:spPr>
        <a:xfrm>
          <a:off x="5257622" y="1958450"/>
          <a:ext cx="1891990" cy="12014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376</a:t>
          </a:r>
          <a:r>
            <a:rPr lang="bg-BG" sz="2000" kern="1200" dirty="0"/>
            <a:t> ЖЕРТВИ НА ПЪТЯ</a:t>
          </a:r>
          <a:endParaRPr lang="en-GB" sz="2000" kern="1200" dirty="0"/>
        </a:p>
      </dsp:txBody>
      <dsp:txXfrm>
        <a:off x="5292810" y="1993638"/>
        <a:ext cx="1821614" cy="1131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9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5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4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9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3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8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8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7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4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dirty="0"/>
              <a:t>БЪДИ ОТГОВОРЕН!</a:t>
            </a:r>
          </a:p>
        </p:txBody>
      </p:sp>
    </p:spTree>
    <p:extLst>
      <p:ext uri="{BB962C8B-B14F-4D97-AF65-F5344CB8AC3E}">
        <p14:creationId xmlns:p14="http://schemas.microsoft.com/office/powerpoint/2010/main" val="428434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379EF65-CF61-E4CC-DDA5-B515836A95C1}"/>
              </a:ext>
            </a:extLst>
          </p:cNvPr>
          <p:cNvSpPr/>
          <p:nvPr/>
        </p:nvSpPr>
        <p:spPr>
          <a:xfrm>
            <a:off x="1473992" y="304145"/>
            <a:ext cx="9244012" cy="14451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>
              <a:solidFill>
                <a:schemeClr val="bg1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3992" y="360927"/>
            <a:ext cx="9402093" cy="1507067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n w="3175" cmpd="sng">
                  <a:noFill/>
                </a:ln>
                <a:solidFill>
                  <a:schemeClr val="bg1"/>
                </a:solidFill>
              </a:rPr>
              <a:t>Познаваме</a:t>
            </a:r>
            <a:r>
              <a:rPr lang="ru-RU" sz="3200" dirty="0">
                <a:ln w="3175" cmpd="sng">
                  <a:noFill/>
                </a:ln>
                <a:solidFill>
                  <a:schemeClr val="bg1"/>
                </a:solidFill>
              </a:rPr>
              <a:t> ли </a:t>
            </a:r>
            <a:r>
              <a:rPr lang="ru-RU" sz="3200" dirty="0" err="1">
                <a:ln w="3175" cmpd="sng">
                  <a:noFill/>
                </a:ln>
                <a:solidFill>
                  <a:schemeClr val="bg1"/>
                </a:solidFill>
              </a:rPr>
              <a:t>правилата</a:t>
            </a:r>
            <a:r>
              <a:rPr lang="ru-RU" sz="3200" dirty="0">
                <a:ln w="3175" cmpd="sng">
                  <a:noFill/>
                </a:ln>
                <a:solidFill>
                  <a:schemeClr val="bg1"/>
                </a:solidFill>
              </a:rPr>
              <a:t> за движение при управление на Индивидуално електрическо превозно средство /ИЕПС/?</a:t>
            </a:r>
            <a:endParaRPr lang="bg-BG" sz="3200" dirty="0">
              <a:ln w="3175" cmpd="sng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Правоъгълник 2">
            <a:extLst>
              <a:ext uri="{FF2B5EF4-FFF2-40B4-BE49-F238E27FC236}">
                <a16:creationId xmlns:a16="http://schemas.microsoft.com/office/drawing/2014/main" id="{BDBA39C8-2A6B-4676-BCFF-C1F2BB7C6536}"/>
              </a:ext>
            </a:extLst>
          </p:cNvPr>
          <p:cNvSpPr/>
          <p:nvPr/>
        </p:nvSpPr>
        <p:spPr>
          <a:xfrm>
            <a:off x="1644161" y="1859340"/>
            <a:ext cx="907384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just"/>
            <a:r>
              <a:rPr lang="ru-RU" sz="2400" dirty="0"/>
              <a:t>За да участва в движението по пътищата, отворени за обществено ползване, всяко ИЕПС трябва да има изправни: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1. спирачки;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2. звънец механичен или електронен;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устройство за излъчване на бяла или жълта добре различима светлина отпред и устройство за излъчване на червена светлина отзад</a:t>
            </a:r>
            <a:r>
              <a:rPr lang="en-US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43560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7112434-983F-45B2-808B-708ED433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211" y="440226"/>
            <a:ext cx="9627577" cy="13006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err="1">
                <a:ln w="3175" cmpd="sng">
                  <a:noFill/>
                </a:ln>
                <a:solidFill>
                  <a:schemeClr val="bg1"/>
                </a:solidFill>
              </a:rPr>
              <a:t>Задължения</a:t>
            </a:r>
            <a:r>
              <a:rPr lang="ru-RU" sz="3200" dirty="0">
                <a:ln w="3175" cmpd="sng">
                  <a:noFill/>
                </a:ln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ln w="3175" cmpd="sng">
                  <a:noFill/>
                </a:ln>
                <a:solidFill>
                  <a:schemeClr val="bg1"/>
                </a:solidFill>
              </a:rPr>
              <a:t>водача</a:t>
            </a:r>
            <a:r>
              <a:rPr lang="ru-RU" sz="3200" dirty="0">
                <a:ln w="3175" cmpd="sng">
                  <a:noFill/>
                </a:ln>
                <a:solidFill>
                  <a:schemeClr val="bg1"/>
                </a:solidFill>
              </a:rPr>
              <a:t> на ИЕПС при движение:</a:t>
            </a:r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91FE925D-65BE-452D-8F32-90C603B57F6A}"/>
              </a:ext>
            </a:extLst>
          </p:cNvPr>
          <p:cNvSpPr/>
          <p:nvPr/>
        </p:nvSpPr>
        <p:spPr>
          <a:xfrm>
            <a:off x="1282211" y="2118946"/>
            <a:ext cx="96026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/>
              <a:t>1. Да ползва в тъмните часове на денонощието и/или при намалена видимост светлоотразителни елементи върху видимата част на облеклото, позволяващи да бъде лесно забелязан, както и да го управлява с включени светлини;</a:t>
            </a:r>
          </a:p>
          <a:p>
            <a:pPr algn="just"/>
            <a:endParaRPr lang="en-US" sz="2400" dirty="0"/>
          </a:p>
          <a:p>
            <a:pPr algn="just"/>
            <a:r>
              <a:rPr lang="ru-RU" sz="2400" dirty="0"/>
              <a:t>2. да се движи по изградената велосипедна инфраструктура, а           при липса на такава възможно най-близо до дясната граница на платното за движение: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3. да ползва каска, ако е на възраст до 18 години.</a:t>
            </a:r>
          </a:p>
          <a:p>
            <a:pPr algn="just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0249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E1997BFD-64A5-49D6-8293-7CA041DDA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546" y="484188"/>
            <a:ext cx="9636370" cy="11511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bg-BG" sz="3200" dirty="0">
                <a:ln w="3175" cmpd="sng">
                  <a:noFill/>
                </a:ln>
                <a:solidFill>
                  <a:schemeClr val="bg1"/>
                </a:solidFill>
              </a:rPr>
              <a:t>Какво е забранено на водача на </a:t>
            </a:r>
            <a:r>
              <a:rPr lang="bg-BG" sz="3200" dirty="0" err="1">
                <a:ln w="3175" cmpd="sng">
                  <a:noFill/>
                </a:ln>
                <a:solidFill>
                  <a:schemeClr val="bg1"/>
                </a:solidFill>
              </a:rPr>
              <a:t>иепс</a:t>
            </a:r>
            <a:r>
              <a:rPr lang="bg-BG" sz="3200" dirty="0">
                <a:ln w="3175" cmpd="sng">
                  <a:noFill/>
                </a:ln>
                <a:solidFill>
                  <a:schemeClr val="bg1"/>
                </a:solidFill>
              </a:rPr>
              <a:t>:</a:t>
            </a:r>
            <a:endParaRPr lang="bg-BG" sz="3200" dirty="0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05B70AAA-BEB0-480E-A7BF-7A8701F2441B}"/>
              </a:ext>
            </a:extLst>
          </p:cNvPr>
          <p:cNvSpPr/>
          <p:nvPr/>
        </p:nvSpPr>
        <p:spPr>
          <a:xfrm>
            <a:off x="290146" y="1805371"/>
            <a:ext cx="11728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1. да се движи по пътища и улици, на които максимално разрешената скорост за движение е над 50 km/h;</a:t>
            </a:r>
          </a:p>
          <a:p>
            <a:pPr algn="just"/>
            <a:r>
              <a:rPr lang="ru-RU" sz="2000" dirty="0"/>
              <a:t>2. да се движи в зони, обозначени с пътен знак В9 "Забранено е влизането на велосипеди";</a:t>
            </a:r>
          </a:p>
          <a:p>
            <a:pPr algn="just"/>
            <a:r>
              <a:rPr lang="ru-RU" sz="2000" dirty="0"/>
              <a:t>3. да се движи по улици, обозначени с пътен знак Г13 "Пътна лента или платно за движение само на превозни средства от редовните линии";</a:t>
            </a:r>
          </a:p>
          <a:p>
            <a:pPr algn="just"/>
            <a:r>
              <a:rPr lang="ru-RU" sz="2000" dirty="0"/>
              <a:t>4. да развива скорост, по-висока от 25 km/h;</a:t>
            </a:r>
          </a:p>
          <a:p>
            <a:pPr algn="just"/>
            <a:r>
              <a:rPr lang="ru-RU" sz="2000" dirty="0"/>
              <a:t>5. да превозва други лица;</a:t>
            </a:r>
          </a:p>
          <a:p>
            <a:pPr algn="just"/>
            <a:r>
              <a:rPr lang="ru-RU" sz="2000" dirty="0"/>
              <a:t>6. да се движи успоредно до друго индивидуално електрическо превозно средство или двуколесно пътно превозно средство;</a:t>
            </a:r>
          </a:p>
          <a:p>
            <a:pPr algn="just"/>
            <a:r>
              <a:rPr lang="ru-RU" sz="2000" dirty="0"/>
              <a:t>7. да управлява превозното средство, без да държи кормилото с ръка; </a:t>
            </a:r>
          </a:p>
          <a:p>
            <a:pPr algn="just"/>
            <a:r>
              <a:rPr lang="ru-RU" sz="2000" dirty="0"/>
              <a:t>8. да се движи в непосредствена близост до друго пътно превозно средство;</a:t>
            </a:r>
          </a:p>
          <a:p>
            <a:pPr algn="just"/>
            <a:r>
              <a:rPr lang="ru-RU" sz="2000" dirty="0"/>
              <a:t>9. да превозва, тегли или тласка предмети, които пречат на управлението на превозното средство или създават опасност за другите участници в движението: </a:t>
            </a:r>
          </a:p>
          <a:p>
            <a:pPr algn="just"/>
            <a:r>
              <a:rPr lang="ru-RU" sz="2000" dirty="0"/>
              <a:t>10. да управлява превозното средство по площите, предназначени само за пешеходци;</a:t>
            </a:r>
          </a:p>
          <a:p>
            <a:pPr algn="just"/>
            <a:r>
              <a:rPr lang="ru-RU" sz="2000" dirty="0"/>
              <a:t>11. да използва мобилен телефон при управлението на индивидуално електрическо превозно средство.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24754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75EC7-0195-99AD-C1AC-37D8431D8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736727-9C45-D7CF-2153-610D4D17AD0F}"/>
              </a:ext>
            </a:extLst>
          </p:cNvPr>
          <p:cNvSpPr/>
          <p:nvPr/>
        </p:nvSpPr>
        <p:spPr>
          <a:xfrm>
            <a:off x="1473992" y="304145"/>
            <a:ext cx="9244012" cy="14451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>
              <a:solidFill>
                <a:schemeClr val="bg1"/>
              </a:solidFill>
            </a:endParaRP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0E04A6-633C-D513-1740-5E39137D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31" y="360927"/>
            <a:ext cx="9713135" cy="1507067"/>
          </a:xfrm>
        </p:spPr>
        <p:txBody>
          <a:bodyPr>
            <a:normAutofit/>
          </a:bodyPr>
          <a:lstStyle/>
          <a:p>
            <a:pPr algn="ctr"/>
            <a:r>
              <a:rPr lang="bg-BG" sz="3200" dirty="0">
                <a:ln w="3175" cmpd="sng">
                  <a:noFill/>
                </a:ln>
                <a:solidFill>
                  <a:schemeClr val="bg1"/>
                </a:solidFill>
              </a:rPr>
              <a:t>Органите за контрол на движението по пътищата и техните правомощия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D509660-C112-E074-F61A-A54B7C0A7D4A}"/>
              </a:ext>
            </a:extLst>
          </p:cNvPr>
          <p:cNvSpPr txBox="1"/>
          <p:nvPr/>
        </p:nvSpPr>
        <p:spPr>
          <a:xfrm>
            <a:off x="737118" y="2034073"/>
            <a:ext cx="10226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2000" i="1" dirty="0"/>
              <a:t>не само „Пътна полиция“ има право да ни спира и проверява. Такива правомощия имат и служители от други полицейски структури, но не всички могат да ни налагат наказания по </a:t>
            </a:r>
            <a:r>
              <a:rPr lang="bg-BG" sz="2000" i="1" u="sng" dirty="0"/>
              <a:t>Закона за движение по пътищата (ЗДП)</a:t>
            </a:r>
            <a:r>
              <a:rPr lang="bg-BG" sz="2000" i="1" dirty="0"/>
              <a:t>.</a:t>
            </a:r>
            <a:endParaRPr lang="bg-BG" sz="2000" i="1" u="sn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B62BD1F-A7B4-19FA-9E8F-71AF984FF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84" y="3012952"/>
            <a:ext cx="4281182" cy="193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>
            <a:extLst>
              <a:ext uri="{FF2B5EF4-FFF2-40B4-BE49-F238E27FC236}">
                <a16:creationId xmlns:a16="http://schemas.microsoft.com/office/drawing/2014/main" id="{8CEACB65-0238-0ABF-334A-12F64CD1C663}"/>
              </a:ext>
            </a:extLst>
          </p:cNvPr>
          <p:cNvSpPr txBox="1"/>
          <p:nvPr/>
        </p:nvSpPr>
        <p:spPr>
          <a:xfrm>
            <a:off x="737119" y="2787251"/>
            <a:ext cx="5766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bg-BG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900" dirty="0"/>
              <a:t>Пътна полиция (също звената  при СДВР и ОДМВР) са основен орган по пътния контрол.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900" dirty="0"/>
              <a:t>Имат правото да налагат санкции под формата на актове и фишове по ЗДП.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CC68862-92F3-8D35-F044-E82E423A1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98401"/>
            <a:ext cx="4606218" cy="213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BFA226A1-C46E-29DD-61C3-6FD9F7B63960}"/>
              </a:ext>
            </a:extLst>
          </p:cNvPr>
          <p:cNvSpPr txBox="1"/>
          <p:nvPr/>
        </p:nvSpPr>
        <p:spPr>
          <a:xfrm>
            <a:off x="5458474" y="4913375"/>
            <a:ext cx="56450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900" dirty="0"/>
              <a:t>Охранителна полиция - органът, отговорен за спазването на правилата в държавата.</a:t>
            </a:r>
          </a:p>
          <a:p>
            <a:pPr algn="just"/>
            <a:endParaRPr lang="bg-BG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900" dirty="0"/>
              <a:t>Могат да изпълняват ролята на автоконтрольори само ако са положили успешно изпит върху материала от ЗДП.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662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63" y="254844"/>
            <a:ext cx="3805533" cy="2026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76" y="2270133"/>
            <a:ext cx="4763140" cy="2335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6" y="4174285"/>
            <a:ext cx="4007121" cy="2642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5798838" y="4881482"/>
            <a:ext cx="5449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Агенция „Автомобилна администрация“ – институция отговорна за законното извършване на обществени и държавни превози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Може да налага санкции, но не по ЗДП.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517936" y="2367275"/>
            <a:ext cx="4907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Гранична полиция – отговорна за законното преминаване на предмети и хора през границата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Осъществява проверки и налага глоби </a:t>
            </a:r>
            <a:r>
              <a:rPr lang="bg-BG" u="sng" dirty="0"/>
              <a:t>само на територията на летищния комплекс.</a:t>
            </a:r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6198576" y="516795"/>
            <a:ext cx="5049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Жандармерия ( Специални части)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Извършва проверки с цел предотвратяване на престъпления.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dirty="0"/>
              <a:t>Няма право да налага санкции.</a:t>
            </a:r>
          </a:p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80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C87F7-A4C3-BC58-98AA-843175AE2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BG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BG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BG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E061E65-0E54-5F40-288B-4FE35FBF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3525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700" dirty="0">
                <a:solidFill>
                  <a:srgbClr val="FFFFFF"/>
                </a:solidFill>
              </a:rPr>
              <a:t>НЕКА ВСИЧКИ БЪДЕМ ОТГОВОРНИ, защото </a:t>
            </a:r>
            <a:br>
              <a:rPr lang="en-US" sz="6700" dirty="0">
                <a:solidFill>
                  <a:srgbClr val="FFFFFF"/>
                </a:solidFill>
              </a:rPr>
            </a:br>
            <a:r>
              <a:rPr lang="en-US" sz="6700" b="1" dirty="0">
                <a:solidFill>
                  <a:srgbClr val="FFFFFF"/>
                </a:solidFill>
              </a:rPr>
              <a:t>на пътя животът е с предимство!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12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21 души са загинали на пътя през миналата година - По света и у нас - БНТ  Новини">
            <a:extLst>
              <a:ext uri="{FF2B5EF4-FFF2-40B4-BE49-F238E27FC236}">
                <a16:creationId xmlns:a16="http://schemas.microsoft.com/office/drawing/2014/main" id="{E5990C0D-D4EC-3926-FE65-93192003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FBA4E3-DD6F-02F5-B13F-E365142AD7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944714"/>
              </p:ext>
            </p:extLst>
          </p:nvPr>
        </p:nvGraphicFramePr>
        <p:xfrm>
          <a:off x="2520145" y="1510770"/>
          <a:ext cx="7151710" cy="49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7E8C3-3C6C-CDCD-F8A0-CC77041E6D55}"/>
              </a:ext>
            </a:extLst>
          </p:cNvPr>
          <p:cNvSpPr/>
          <p:nvPr/>
        </p:nvSpPr>
        <p:spPr>
          <a:xfrm>
            <a:off x="2520146" y="253470"/>
            <a:ext cx="7151709" cy="8286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bg-BG" sz="2800" dirty="0"/>
              <a:t>СТАТИСТИКА ЗА 2023 година</a:t>
            </a:r>
            <a:endParaRPr lang="en-BG" sz="2800" dirty="0"/>
          </a:p>
        </p:txBody>
      </p:sp>
    </p:spTree>
    <p:extLst>
      <p:ext uri="{BB962C8B-B14F-4D97-AF65-F5344CB8AC3E}">
        <p14:creationId xmlns:p14="http://schemas.microsoft.com/office/powerpoint/2010/main" val="279518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31CB49D-F5F2-FD62-6E44-E18E838B4248}"/>
              </a:ext>
            </a:extLst>
          </p:cNvPr>
          <p:cNvSpPr/>
          <p:nvPr/>
        </p:nvSpPr>
        <p:spPr>
          <a:xfrm>
            <a:off x="2179540" y="571989"/>
            <a:ext cx="7832919" cy="11624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/>
          </a:p>
        </p:txBody>
      </p:sp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717577" y="39965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bg-BG" sz="2800" dirty="0">
                <a:ln w="3175" cmpd="sng">
                  <a:noFill/>
                </a:ln>
                <a:solidFill>
                  <a:schemeClr val="bg1"/>
                </a:solidFill>
              </a:rPr>
              <a:t>Култура и дисциплина на пешеходците </a:t>
            </a:r>
            <a:br>
              <a:rPr lang="en-US" sz="2800" dirty="0">
                <a:ln w="3175" cmpd="sng">
                  <a:noFill/>
                </a:ln>
                <a:solidFill>
                  <a:schemeClr val="bg1"/>
                </a:solidFill>
              </a:rPr>
            </a:br>
            <a:r>
              <a:rPr lang="bg-BG" sz="2800" dirty="0">
                <a:ln w="3175" cmpd="sng">
                  <a:noFill/>
                </a:ln>
                <a:solidFill>
                  <a:schemeClr val="bg1"/>
                </a:solidFill>
              </a:rPr>
              <a:t>и водачите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1272816" y="1890146"/>
            <a:ext cx="9423923" cy="2239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g-BG" sz="2400" dirty="0"/>
              <a:t>На пътя трябва да се спазват три основни неща: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Правилата за движение по пътищата;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Принципите на толерантността;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400" dirty="0"/>
              <a:t>Стремеж към постоянна наблюдателност и бързо реагиране.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55" y="4470015"/>
            <a:ext cx="4308283" cy="220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57" y="4435922"/>
            <a:ext cx="4377511" cy="2239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26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F7499FA-A793-7437-A316-39BA1AF225E6}"/>
              </a:ext>
            </a:extLst>
          </p:cNvPr>
          <p:cNvSpPr/>
          <p:nvPr/>
        </p:nvSpPr>
        <p:spPr>
          <a:xfrm>
            <a:off x="1198175" y="580670"/>
            <a:ext cx="9628187" cy="11734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-69980"/>
            <a:ext cx="10058400" cy="2743200"/>
          </a:xfrm>
        </p:spPr>
        <p:txBody>
          <a:bodyPr/>
          <a:lstStyle/>
          <a:p>
            <a:pPr algn="ctr"/>
            <a:r>
              <a:rPr lang="bg-BG" dirty="0">
                <a:ln w="3175" cmpd="sng">
                  <a:noFill/>
                </a:ln>
                <a:solidFill>
                  <a:schemeClr val="bg1"/>
                </a:solidFill>
              </a:rPr>
              <a:t>Основни правила и понятия, засягащи пешеходците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32286" y="1754155"/>
            <a:ext cx="11240602" cy="3204547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/>
                </a:solidFill>
              </a:rPr>
              <a:t>Пешеходец</a:t>
            </a:r>
            <a:r>
              <a:rPr lang="ru-RU" sz="2400" dirty="0">
                <a:solidFill>
                  <a:schemeClr val="tx1"/>
                </a:solidFill>
              </a:rPr>
              <a:t> е всеки участник в движението, който се намира на пътя извън пътно превозно средство;</a:t>
            </a:r>
            <a:endParaRPr lang="bg-BG" sz="24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1"/>
                </a:solidFill>
              </a:rPr>
              <a:t>Пешеходците се движат върху тротоарите и пътните банкети;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1"/>
                </a:solidFill>
              </a:rPr>
              <a:t>Пресичането се извършва върху обозначените за това места - (пешеходни пътеки) и продълженията на тротоарите и пътните банкети;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1"/>
                </a:solidFill>
              </a:rPr>
              <a:t>На пешеходците е забранено да навлизат внезапно на платното за движение.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15" y="4689092"/>
            <a:ext cx="4615961" cy="2093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99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5B798F-30D7-E3AF-8FB3-2F4B657C0EA1}"/>
              </a:ext>
            </a:extLst>
          </p:cNvPr>
          <p:cNvSpPr/>
          <p:nvPr/>
        </p:nvSpPr>
        <p:spPr>
          <a:xfrm>
            <a:off x="1974055" y="286057"/>
            <a:ext cx="8243889" cy="14451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1828799" y="31493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bg-BG" sz="2800" dirty="0">
                <a:ln w="3175" cmpd="sng">
                  <a:noFill/>
                </a:ln>
                <a:solidFill>
                  <a:schemeClr val="bg1"/>
                </a:solidFill>
              </a:rPr>
              <a:t>Основни понятия, засягащи водачите:</a:t>
            </a:r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3744652" y="1870269"/>
            <a:ext cx="7852402" cy="3615267"/>
          </a:xfrm>
        </p:spPr>
        <p:txBody>
          <a:bodyPr>
            <a:normAutofit fontScale="92500" lnSpcReduction="20000"/>
          </a:bodyPr>
          <a:lstStyle/>
          <a:p>
            <a:endParaRPr lang="bg-BG" dirty="0"/>
          </a:p>
          <a:p>
            <a:endParaRPr lang="bg-BG" dirty="0"/>
          </a:p>
          <a:p>
            <a:pPr algn="just"/>
            <a:r>
              <a:rPr lang="bg-BG" sz="2600" dirty="0"/>
              <a:t>Участник в движението – всеки човек, който се намира на пътя, придвижва се по него пеша или с МПС и с поведението си оказва влияние върху другите движещи се по пътя хора МПС.</a:t>
            </a:r>
          </a:p>
          <a:p>
            <a:pPr algn="just"/>
            <a:r>
              <a:rPr lang="bg-BG" sz="2600" dirty="0"/>
              <a:t>МПС – съоръжение, снабдено с ДВГ , придвижвано по пътя на колела и използвано за превозване на хора и/или товари.</a:t>
            </a:r>
          </a:p>
          <a:p>
            <a:pPr algn="just"/>
            <a:r>
              <a:rPr lang="bg-BG" sz="2600" dirty="0"/>
              <a:t>Правоспособност за управление – възможност и притежание на СУМПС от съответната категория.</a:t>
            </a: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595"/>
            <a:ext cx="3810000" cy="308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4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1E43B2-C72A-1FB9-416D-AD4ECE2F6203}"/>
              </a:ext>
            </a:extLst>
          </p:cNvPr>
          <p:cNvSpPr/>
          <p:nvPr/>
        </p:nvSpPr>
        <p:spPr>
          <a:xfrm>
            <a:off x="1974055" y="286057"/>
            <a:ext cx="8243889" cy="14451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>
              <a:solidFill>
                <a:schemeClr val="bg1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10579" y="37253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ln w="3175" cmpd="sng">
                  <a:noFill/>
                </a:ln>
                <a:solidFill>
                  <a:schemeClr val="bg1"/>
                </a:solidFill>
              </a:rPr>
              <a:t>Пътят и неговите елементи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38" y="2747441"/>
            <a:ext cx="4330700" cy="2017989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41" y="4088423"/>
            <a:ext cx="4820622" cy="2239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ово поле 5"/>
          <p:cNvSpPr txBox="1"/>
          <p:nvPr/>
        </p:nvSpPr>
        <p:spPr>
          <a:xfrm>
            <a:off x="252542" y="2517174"/>
            <a:ext cx="49265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200" b="1" dirty="0"/>
              <a:t>Път </a:t>
            </a:r>
            <a:r>
              <a:rPr lang="bg-BG" sz="2200" dirty="0"/>
              <a:t>е всяка земна площ или съоръжение, предназначени или обикновено използвани за движение на МПС или на пешеходци.</a:t>
            </a:r>
            <a:endParaRPr lang="bg-BG" sz="2200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8774723" y="4026877"/>
            <a:ext cx="33234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А – пътна лента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Б – платно за движение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В – разделителна ивица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Е – пътен банкет</a:t>
            </a:r>
          </a:p>
        </p:txBody>
      </p:sp>
    </p:spTree>
    <p:extLst>
      <p:ext uri="{BB962C8B-B14F-4D97-AF65-F5344CB8AC3E}">
        <p14:creationId xmlns:p14="http://schemas.microsoft.com/office/powerpoint/2010/main" val="15933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D4BD87-7232-59B9-DEAC-CCC1F824FB40}"/>
              </a:ext>
            </a:extLst>
          </p:cNvPr>
          <p:cNvSpPr/>
          <p:nvPr/>
        </p:nvSpPr>
        <p:spPr>
          <a:xfrm>
            <a:off x="1974055" y="286057"/>
            <a:ext cx="8243889" cy="14451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BG" sz="2800" dirty="0">
              <a:solidFill>
                <a:schemeClr val="bg1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2669" y="21391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>
                <a:ln w="3175" cmpd="sng">
                  <a:noFill/>
                </a:ln>
                <a:solidFill>
                  <a:schemeClr val="bg1"/>
                </a:solidFill>
              </a:rPr>
              <a:t>Основни правила, засягащи водачите:</a:t>
            </a:r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8" y="3862874"/>
            <a:ext cx="3403590" cy="1912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1" y="1897048"/>
            <a:ext cx="3087591" cy="178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77" y="3988592"/>
            <a:ext cx="2870003" cy="2048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ово поле 8"/>
          <p:cNvSpPr txBox="1"/>
          <p:nvPr/>
        </p:nvSpPr>
        <p:spPr>
          <a:xfrm>
            <a:off x="189367" y="2873974"/>
            <a:ext cx="3331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400" dirty="0"/>
              <a:t>Правило за дясностоящия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4264509" y="3784428"/>
            <a:ext cx="3405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400" dirty="0"/>
              <a:t>Правилото „Завиващите наляво пропускат насрещно движещите се“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7873123" y="3076583"/>
            <a:ext cx="3508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bg-BG" sz="2400" dirty="0"/>
              <a:t>Правилото за двете секунди</a:t>
            </a:r>
          </a:p>
        </p:txBody>
      </p:sp>
    </p:spTree>
    <p:extLst>
      <p:ext uri="{BB962C8B-B14F-4D97-AF65-F5344CB8AC3E}">
        <p14:creationId xmlns:p14="http://schemas.microsoft.com/office/powerpoint/2010/main" val="4380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67651" y="428516"/>
            <a:ext cx="8534400" cy="1507067"/>
          </a:xfrm>
        </p:spPr>
        <p:txBody>
          <a:bodyPr/>
          <a:lstStyle/>
          <a:p>
            <a:pPr algn="ctr"/>
            <a:r>
              <a:rPr lang="bg-BG" dirty="0">
                <a:ln w="3175" cmpd="sng">
                  <a:solidFill>
                    <a:schemeClr val="bg1"/>
                  </a:solidFill>
                </a:ln>
              </a:rPr>
              <a:t>Основни знаци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87" y="1843513"/>
            <a:ext cx="2734056" cy="2410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67" y="4531479"/>
            <a:ext cx="2410968" cy="2133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489" y="1843513"/>
            <a:ext cx="2414016" cy="241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755780" y="4254481"/>
            <a:ext cx="3228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Б-1 – Пропусни движещите се по пътя с предимство!</a:t>
            </a: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4248039" y="3331151"/>
            <a:ext cx="357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Б-2 – Спри! Пропусни движещите се по пътя с предимство!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8089641" y="4254481"/>
            <a:ext cx="3601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Б-3 – Път с предимство.</a:t>
            </a:r>
          </a:p>
        </p:txBody>
      </p:sp>
    </p:spTree>
    <p:extLst>
      <p:ext uri="{BB962C8B-B14F-4D97-AF65-F5344CB8AC3E}">
        <p14:creationId xmlns:p14="http://schemas.microsoft.com/office/powerpoint/2010/main" val="39874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607943" y="335210"/>
            <a:ext cx="8534400" cy="1507067"/>
          </a:xfrm>
        </p:spPr>
        <p:txBody>
          <a:bodyPr/>
          <a:lstStyle/>
          <a:p>
            <a:pPr algn="ctr"/>
            <a:r>
              <a:rPr lang="bg-BG" dirty="0">
                <a:ln w="3175" cmpd="sng">
                  <a:solidFill>
                    <a:schemeClr val="bg1"/>
                  </a:solidFill>
                </a:ln>
              </a:rPr>
              <a:t>Основни знаци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9" y="1842277"/>
            <a:ext cx="2414016" cy="241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5" y="4432041"/>
            <a:ext cx="2161032" cy="1985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70" y="1842277"/>
            <a:ext cx="2414016" cy="241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634482" y="4256293"/>
            <a:ext cx="3536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В-1 – Забранено е влизането на пътни превозни средства!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170784" y="3332963"/>
            <a:ext cx="3891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В-26 – Забранено е движение със скорост, по-висока от означената!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8108302" y="4432041"/>
            <a:ext cx="3993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/>
              <a:t>В-33 – Край на въведената с пътен знак забрана за движение със скорост, по-висока от означената.</a:t>
            </a:r>
          </a:p>
        </p:txBody>
      </p:sp>
    </p:spTree>
    <p:extLst>
      <p:ext uri="{BB962C8B-B14F-4D97-AF65-F5344CB8AC3E}">
        <p14:creationId xmlns:p14="http://schemas.microsoft.com/office/powerpoint/2010/main" val="14346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442</TotalTime>
  <Words>870</Words>
  <Application>Microsoft Office PowerPoint</Application>
  <PresentationFormat>Широк екран</PresentationFormat>
  <Paragraphs>84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Rockwell</vt:lpstr>
      <vt:lpstr>Rockwell Condensed</vt:lpstr>
      <vt:lpstr>Rockwell Extra Bold</vt:lpstr>
      <vt:lpstr>Wingdings</vt:lpstr>
      <vt:lpstr>Wood Type</vt:lpstr>
      <vt:lpstr>БЪДИ ОТГОВОРЕН!</vt:lpstr>
      <vt:lpstr>Презентация на PowerPoint</vt:lpstr>
      <vt:lpstr>Култура и дисциплина на пешеходците  и водачите</vt:lpstr>
      <vt:lpstr>Основни правила и понятия, засягащи пешеходците</vt:lpstr>
      <vt:lpstr>Основни понятия, засягащи водачите:</vt:lpstr>
      <vt:lpstr>Пътят и неговите елементи</vt:lpstr>
      <vt:lpstr>Основни правила, засягащи водачите:</vt:lpstr>
      <vt:lpstr>Основни знаци</vt:lpstr>
      <vt:lpstr>Основни знаци</vt:lpstr>
      <vt:lpstr>Познаваме ли правилата за движение при управление на Индивидуално електрическо превозно средство /ИЕПС/?</vt:lpstr>
      <vt:lpstr>Задължения на водача на ИЕПС при движение:</vt:lpstr>
      <vt:lpstr>Какво е забранено на водача на иепс:</vt:lpstr>
      <vt:lpstr>Органите за контрол на движението по пътищата и техните правомощия</vt:lpstr>
      <vt:lpstr>Презентация на PowerPoint</vt:lpstr>
      <vt:lpstr>НЕКА ВСИЧКИ БЪДЕМ ОТГОВОРНИ, защото  на пътя животът е с предимство!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Home</cp:lastModifiedBy>
  <cp:revision>56</cp:revision>
  <dcterms:created xsi:type="dcterms:W3CDTF">2019-11-10T21:05:41Z</dcterms:created>
  <dcterms:modified xsi:type="dcterms:W3CDTF">2024-11-21T10:31:55Z</dcterms:modified>
</cp:coreProperties>
</file>